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09-Oct-26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966960" y="457200"/>
            <a:ext cx="1097280" cy="1097280"/>
          </a:xfrm>
          <a:prstGeom prst="ellipse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1371600"/>
            <a:ext cx="594360" cy="59436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326880" y="1828800"/>
            <a:ext cx="365760" cy="36576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960120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400" b="1">
                <a:solidFill>
                  <a:srgbClr val="5EEAD4"/>
                </a:solidFill>
                <a:latin typeface="Aptos"/>
              </a:rPr>
              <a:t>UNIT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9875520" cy="1325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ptos"/>
              </a:rPr>
              <a:t>Getting Started
with Arduino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7955279" cy="7315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000" b="0">
                <a:solidFill>
                  <a:srgbClr val="DBEAFE"/>
                </a:solidFill>
                <a:latin typeface="Aptos"/>
              </a:rPr>
              <a:t>From understanding the board to writing code that controls real hardware</a:t>
            </a:r>
          </a:p>
        </p:txBody>
      </p:sp>
      <p:pic>
        <p:nvPicPr>
          <p:cNvPr id="8" name="Picture 7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706" y="4160520"/>
            <a:ext cx="3430027" cy="2011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960" y="6172200"/>
            <a:ext cx="5943600" cy="33239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lang="en-US" sz="1200" b="0" i="1" dirty="0">
                <a:solidFill>
                  <a:srgbClr val="CBD5E1"/>
                </a:solidFill>
                <a:latin typeface="Aptos"/>
              </a:rPr>
              <a:t>Prepared by Eng</a:t>
            </a:r>
            <a:r>
              <a:rPr lang="en-US" sz="1200" i="1" dirty="0">
                <a:solidFill>
                  <a:srgbClr val="CBD5E1"/>
                </a:solidFill>
                <a:latin typeface="Aptos"/>
              </a:rPr>
              <a:t>. </a:t>
            </a:r>
            <a:r>
              <a:rPr lang="en-US" sz="1200" b="1" i="1" dirty="0" err="1">
                <a:solidFill>
                  <a:srgbClr val="CBD5E1"/>
                </a:solidFill>
                <a:latin typeface="Aptos"/>
              </a:rPr>
              <a:t>Theogene</a:t>
            </a:r>
            <a:r>
              <a:rPr lang="en-US" sz="1200" b="1" i="1" dirty="0">
                <a:solidFill>
                  <a:srgbClr val="CBD5E1"/>
                </a:solidFill>
                <a:latin typeface="Aptos"/>
              </a:rPr>
              <a:t> NAYIGIZIKI                                    www.nedu.rw</a:t>
            </a:r>
            <a:endParaRPr sz="1200" b="1" i="1" dirty="0">
              <a:solidFill>
                <a:srgbClr val="CBD5E1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Unit 2 at a glance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The goal is to move from theory to practical control of hardware.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34747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719072"/>
            <a:ext cx="73152" cy="140817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783080"/>
            <a:ext cx="31272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2.1  Arduino boards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212848"/>
            <a:ext cx="3090672" cy="8961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Recognize the board, its main parts and common board families.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645920"/>
            <a:ext cx="34747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719072"/>
            <a:ext cx="73152" cy="140817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783080"/>
            <a:ext cx="31272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2.2  Arduino 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212848"/>
            <a:ext cx="3090672" cy="8961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Install the software, select the board and choose the correct port.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645920"/>
            <a:ext cx="34747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1719072"/>
            <a:ext cx="73152" cy="140817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47888" y="1783080"/>
            <a:ext cx="31272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2.3  Sketch structure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2212848"/>
            <a:ext cx="3090672" cy="8961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Understand setup(), loop(), and how timing works.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4600" y="3566160"/>
            <a:ext cx="34747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514600" y="3639312"/>
            <a:ext cx="73152" cy="1408176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715768" y="3703320"/>
            <a:ext cx="31272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2.4  Digital I/O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15768" y="4133087"/>
            <a:ext cx="3090672" cy="8961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Read a push-button and use it to switch an LED.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9632" y="3566160"/>
            <a:ext cx="34747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99632" y="3639312"/>
            <a:ext cx="73152" cy="140817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00800" y="3703320"/>
            <a:ext cx="31272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Practical checkpoint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4133087"/>
            <a:ext cx="3090672" cy="8961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Build, upload, test and explain a simple circuit.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715000"/>
            <a:ext cx="1060704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14223D"/>
                </a:solidFill>
                <a:latin typeface="Aptos"/>
              </a:rPr>
              <a:t>By the end, learners should be able to identify an Arduino board, configure the IDE, explain a sketch and control an LED with a button.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Learning outcomes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After this unit, you should be able to: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54480"/>
            <a:ext cx="10698480" cy="4480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700"/>
              </a:spcAft>
              <a:defRPr sz="2200">
                <a:solidFill>
                  <a:srgbClr val="263242"/>
                </a:solidFill>
                <a:latin typeface="Aptos"/>
              </a:defRPr>
            </a:pPr>
            <a:r>
              <a:t>Identify the main parts of an Arduino board and name common board families.</a:t>
            </a:r>
          </a:p>
          <a:p>
            <a:pPr>
              <a:spcAft>
                <a:spcPts val="1700"/>
              </a:spcAft>
              <a:defRPr sz="2200">
                <a:solidFill>
                  <a:srgbClr val="263242"/>
                </a:solidFill>
                <a:latin typeface="Aptos"/>
              </a:defRPr>
            </a:pPr>
            <a:r>
              <a:t>Install and configure the Arduino IDE.</a:t>
            </a:r>
          </a:p>
          <a:p>
            <a:pPr>
              <a:spcAft>
                <a:spcPts val="1700"/>
              </a:spcAft>
              <a:defRPr sz="2200">
                <a:solidFill>
                  <a:srgbClr val="263242"/>
                </a:solidFill>
                <a:latin typeface="Aptos"/>
              </a:defRPr>
            </a:pPr>
            <a:r>
              <a:t>Explain the purpose of setup() and loop().</a:t>
            </a:r>
          </a:p>
          <a:p>
            <a:pPr>
              <a:spcAft>
                <a:spcPts val="1700"/>
              </a:spcAft>
              <a:defRPr sz="2200">
                <a:solidFill>
                  <a:srgbClr val="263242"/>
                </a:solidFill>
                <a:latin typeface="Aptos"/>
              </a:defRPr>
            </a:pPr>
            <a:r>
              <a:t>Write and upload a program that blinks an LED.</a:t>
            </a:r>
          </a:p>
          <a:p>
            <a:pPr>
              <a:spcAft>
                <a:spcPts val="1700"/>
              </a:spcAft>
              <a:defRPr sz="2200">
                <a:solidFill>
                  <a:srgbClr val="263242"/>
                </a:solidFill>
                <a:latin typeface="Aptos"/>
              </a:defRPr>
            </a:pPr>
            <a:r>
              <a:t>Read a push-button with digitalRead() and control an LED using a condition.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2.1  Arduino boards and the ecosystem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Arduino combines a development board, programming software and libraries.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4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56646"/>
            <a:ext cx="5303520" cy="311046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263640" y="1554480"/>
            <a:ext cx="50749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63640" y="1627632"/>
            <a:ext cx="73152" cy="99669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64807" y="1691639"/>
            <a:ext cx="47274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Arduino Uno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4807" y="2121408"/>
            <a:ext cx="4690872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A common beginner board with a large learning community.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880360"/>
            <a:ext cx="50749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2953512"/>
            <a:ext cx="73152" cy="99669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7" y="3017520"/>
            <a:ext cx="47274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Arduino Nano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3447288"/>
            <a:ext cx="4690872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Compact size; useful when space is limited.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4206240"/>
            <a:ext cx="50749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63640" y="4279392"/>
            <a:ext cx="73152" cy="99669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64807" y="4343400"/>
            <a:ext cx="47274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Arduino Mega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7" y="4773168"/>
            <a:ext cx="4690872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More I/O pins for projects with many sensors and actuators.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943600"/>
            <a:ext cx="10698480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5B697D"/>
                </a:solidFill>
                <a:latin typeface="Aptos"/>
              </a:rPr>
              <a:t>Choose a board based on required pins, size, memory, connectivity and project needs.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Meet the Arduino Uno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Use the labels on the board to locate power, USB, digital pins and analog inputs.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5</a:t>
            </a:r>
          </a:p>
        </p:txBody>
      </p:sp>
      <p:pic>
        <p:nvPicPr>
          <p:cNvPr id="6" name="Picture 5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70" y="1508760"/>
            <a:ext cx="5173980" cy="44348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537960" y="1600200"/>
            <a:ext cx="4754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37960" y="1673352"/>
            <a:ext cx="73152" cy="90525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39128" y="1737360"/>
            <a:ext cx="440740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Digital pins: 0–13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9128" y="2167128"/>
            <a:ext cx="4370832" cy="39319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14 digital pins for reading or controlling HIGH/LOW signals.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37960" y="2834640"/>
            <a:ext cx="4754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37960" y="2907792"/>
            <a:ext cx="73152" cy="905255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39128" y="2971800"/>
            <a:ext cx="440740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PWM pins: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39128" y="3401568"/>
            <a:ext cx="4370832" cy="39319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Pins marked with ~ can provide PWM output.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37960" y="4069080"/>
            <a:ext cx="4754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37960" y="4142232"/>
            <a:ext cx="73152" cy="905255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739128" y="4206240"/>
            <a:ext cx="440740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Analog inputs: A0–A5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39128" y="4636008"/>
            <a:ext cx="4370832" cy="39319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Six analog input pins; on Uno R3 these can also be used as digital I/O.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5440680"/>
            <a:ext cx="4572000" cy="685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Counting note: 14 digital + 6 analog-capable pins = 20 I/O-capable pins. The analog pins are the same physical pins when used digitally—not extra pins.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2.2  Install and configure the Arduino IDE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Follow the steps in order before trying to upload a sketch.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6</a:t>
            </a:r>
          </a:p>
        </p:txBody>
      </p:sp>
      <p:pic>
        <p:nvPicPr>
          <p:cNvPr id="6" name="Picture 5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808104"/>
            <a:ext cx="5669280" cy="36989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6520" y="1572768"/>
            <a:ext cx="507492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63242"/>
                </a:solidFill>
                <a:latin typeface="Aptos"/>
              </a:defRPr>
            </a:pPr>
            <a:r>
              <a:t>Download the IDE from arduino.cc/en/software and install it.</a:t>
            </a:r>
          </a:p>
          <a:p>
            <a:pPr>
              <a:spcAft>
                <a:spcPts val="1100"/>
              </a:spcAft>
              <a:defRPr sz="1700">
                <a:solidFill>
                  <a:srgbClr val="263242"/>
                </a:solidFill>
                <a:latin typeface="Aptos"/>
              </a:defRPr>
            </a:pPr>
            <a:r>
              <a:t>Connect the board to the computer with a suitable USB cable.</a:t>
            </a:r>
          </a:p>
          <a:p>
            <a:pPr>
              <a:spcAft>
                <a:spcPts val="1100"/>
              </a:spcAft>
              <a:defRPr sz="1700">
                <a:solidFill>
                  <a:srgbClr val="263242"/>
                </a:solidFill>
                <a:latin typeface="Aptos"/>
              </a:defRPr>
            </a:pPr>
            <a:r>
              <a:t>Choose Tools → Board → Arduino Uno (or the exact board you use).</a:t>
            </a:r>
          </a:p>
          <a:p>
            <a:pPr>
              <a:spcAft>
                <a:spcPts val="1100"/>
              </a:spcAft>
              <a:defRPr sz="1700">
                <a:solidFill>
                  <a:srgbClr val="263242"/>
                </a:solidFill>
                <a:latin typeface="Aptos"/>
              </a:defRPr>
            </a:pPr>
            <a:r>
              <a:t>Choose Tools → Port and select the port that appears for the connected board.</a:t>
            </a:r>
          </a:p>
          <a:p>
            <a:pPr>
              <a:spcAft>
                <a:spcPts val="1100"/>
              </a:spcAft>
              <a:defRPr sz="1700">
                <a:solidFill>
                  <a:srgbClr val="263242"/>
                </a:solidFill>
                <a:latin typeface="Aptos"/>
              </a:defRPr>
            </a:pPr>
            <a:r>
              <a:t>Click Verify to compile; click Upload to send the sketch to the board.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If upload fails: check these first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Do not assume every upload problem is a code problem.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673352"/>
            <a:ext cx="73152" cy="168249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737360"/>
            <a:ext cx="30815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1. Board selection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167128"/>
            <a:ext cx="3044952" cy="11704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Confirm that the selected board matches the hardware connected.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6002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673352"/>
            <a:ext cx="73152" cy="168249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737360"/>
            <a:ext cx="30815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2. Port selection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167128"/>
            <a:ext cx="3044952" cy="11704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Reconnect the USB cable and check Tools → Port again.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6002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673352"/>
            <a:ext cx="73152" cy="168249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1737360"/>
            <a:ext cx="30815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3. Cable and driver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167128"/>
            <a:ext cx="3044952" cy="11704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Try a data-capable USB cable and check whether the computer detects the board.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4600" y="384048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514600" y="3913632"/>
            <a:ext cx="73152" cy="1362456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715768" y="3977640"/>
            <a:ext cx="30815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4. Close Serial Monitor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15768" y="4407408"/>
            <a:ext cx="304495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A serial connection may need to be closed before upload.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3840480"/>
            <a:ext cx="34290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72200" y="3913632"/>
            <a:ext cx="73152" cy="136245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73368" y="3977640"/>
            <a:ext cx="30815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5. Read the error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4407408"/>
            <a:ext cx="304495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Use the exact error message to guide the next check.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5806440"/>
            <a:ext cx="10149840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14223D"/>
                </a:solidFill>
                <a:latin typeface="Aptos"/>
              </a:rPr>
              <a:t>Tip: select the correct board and port before changing working code.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2.3  Arduino sketch: setup() and loop()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Most beginner sketches use these two main functions.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8</a:t>
            </a:r>
          </a:p>
        </p:txBody>
      </p:sp>
      <p:pic>
        <p:nvPicPr>
          <p:cNvPr id="6" name="Picture 5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263" y="1554479"/>
            <a:ext cx="3180432" cy="45262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74920" y="1645920"/>
            <a:ext cx="60350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074920" y="1719072"/>
            <a:ext cx="73152" cy="136245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76088" y="1783080"/>
            <a:ext cx="56875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setup() — runs once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76088" y="2212848"/>
            <a:ext cx="565099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0">
                <a:solidFill>
                  <a:srgbClr val="263242"/>
                </a:solidFill>
                <a:latin typeface="Aptos"/>
              </a:rPr>
              <a:t>Runs after power-up or reset. Use it to set pin modes and start services such as Serial.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3429000"/>
            <a:ext cx="603504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74920" y="3502152"/>
            <a:ext cx="73152" cy="136245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6088" y="3566160"/>
            <a:ext cx="56875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loop() — repeats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088" y="3995928"/>
            <a:ext cx="565099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0">
                <a:solidFill>
                  <a:srgbClr val="263242"/>
                </a:solidFill>
                <a:latin typeface="Aptos"/>
              </a:rPr>
              <a:t>After setup() finishes, loop() runs repeatedly while the board is powered.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5257800"/>
            <a:ext cx="5669280" cy="685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Easy memory aid: setup() = prepare; loop() = keep doing the task.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Example 1: Blink an LED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This example uses the built-in LED on many Arduino Uno boards (pin 13).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5669280" cy="4434840"/>
          </a:xfrm>
          <a:prstGeom prst="roundRect">
            <a:avLst/>
          </a:prstGeom>
          <a:solidFill>
            <a:srgbClr val="14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01168" tIns="164592" rIns="109728" bIns="91440" rtlCol="0" anchor="ctr"/>
          <a:lstStyle/>
          <a:p>
            <a:pPr algn="ctr"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const int ledPin = 13;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endParaRPr/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void setup() {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  pinMode(ledPin, OUTPUT);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}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endParaRPr/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void loop() {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  digitalWrite(ledPin, HIGH);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  delay(1000);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  digitalWrite(ledPin, LOW);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  delay(1000);</a:t>
            </a:r>
          </a:p>
          <a:p>
            <a:pPr>
              <a:spcAft>
                <a:spcPts val="100"/>
              </a:spcAft>
              <a:defRPr sz="1700">
                <a:solidFill>
                  <a:srgbClr val="E2E8F0"/>
                </a:solidFill>
                <a:latin typeface="Consolas"/>
              </a:defRPr>
            </a:pPr>
            <a: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12280" y="1645920"/>
            <a:ext cx="4480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12280" y="1719072"/>
            <a:ext cx="73152" cy="99669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13448" y="1783080"/>
            <a:ext cx="4133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pinMode()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3448" y="2212848"/>
            <a:ext cx="4096512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Sets the pin as an output.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12280" y="2971800"/>
            <a:ext cx="4480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12280" y="3044952"/>
            <a:ext cx="73152" cy="99669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13448" y="3108960"/>
            <a:ext cx="4133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digitalWrite()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3448" y="3538728"/>
            <a:ext cx="4096512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HIGH turns the output on; LOW turns it off.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12280" y="4297680"/>
            <a:ext cx="4480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12280" y="4370832"/>
            <a:ext cx="73152" cy="99669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013448" y="4434840"/>
            <a:ext cx="4133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delay(1000)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13448" y="4864608"/>
            <a:ext cx="4096512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Pauses for 1,000 milliseconds = 1 second.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3720" y="5669280"/>
            <a:ext cx="4297680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Use a 220 Ω resistor with an external LED.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Timing the blink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A full cycle includes both the ON time and the OFF time.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10</a:t>
            </a:r>
          </a:p>
        </p:txBody>
      </p:sp>
      <p:pic>
        <p:nvPicPr>
          <p:cNvPr id="6" name="Picture 5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1693817"/>
            <a:ext cx="6583680" cy="273884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452360" y="1600200"/>
            <a:ext cx="39319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452360" y="1673352"/>
            <a:ext cx="73152" cy="104241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53528" y="1737360"/>
            <a:ext cx="35844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Period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53528" y="2167128"/>
            <a:ext cx="3547872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1,000 ms ON + 1,000 ms OFF = 2,000 ms = 2 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52360" y="2971800"/>
            <a:ext cx="39319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452360" y="3044952"/>
            <a:ext cx="73152" cy="104241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53528" y="3108960"/>
            <a:ext cx="35844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Blinks per minute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53528" y="3538728"/>
            <a:ext cx="3547872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60 seconds ÷ 2 seconds per cycle = 30 blinks/minute.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60" y="4343400"/>
            <a:ext cx="393192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452360" y="4416552"/>
            <a:ext cx="73152" cy="104241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653528" y="4480560"/>
            <a:ext cx="358444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Frequency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53528" y="4910328"/>
            <a:ext cx="3547872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f = 1 ÷ T = 1 ÷ 2 s = 0.5 Hz.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166360"/>
            <a:ext cx="6035040" cy="7772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14223D"/>
                </a:solidFill>
                <a:latin typeface="Aptos"/>
              </a:rPr>
              <a:t>Practice: if ON = 250 ms and OFF = 250 ms, the period is 0.5 s and the rate is 120 blinks/minute.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2.4  Digital input and output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The button is an input; the LED is an output.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11</a:t>
            </a:r>
          </a:p>
        </p:txBody>
      </p:sp>
      <p:pic>
        <p:nvPicPr>
          <p:cNvPr id="6" name="Picture 5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19" y="1554480"/>
            <a:ext cx="6574920" cy="42062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60920" y="1691640"/>
            <a:ext cx="397763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60920" y="1764792"/>
            <a:ext cx="73152" cy="99669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62088" y="1828800"/>
            <a:ext cx="36301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Input: pin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62088" y="2258568"/>
            <a:ext cx="3593591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digitalRead(2) checks whether the button signal is HIGH or 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60920" y="3017520"/>
            <a:ext cx="397763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60920" y="3090672"/>
            <a:ext cx="73152" cy="99669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62088" y="3154679"/>
            <a:ext cx="36301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Output: pin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62088" y="3584448"/>
            <a:ext cx="3593591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digitalWrite(8, HIGH) turns the external LED 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60920" y="4343400"/>
            <a:ext cx="3977639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60920" y="4416552"/>
            <a:ext cx="73152" cy="99669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62088" y="4480560"/>
            <a:ext cx="36301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Circuit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62088" y="4910328"/>
            <a:ext cx="3593591" cy="4846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242"/>
                </a:solidFill>
                <a:latin typeface="Aptos"/>
              </a:rPr>
              <a:t>Use a current-limiting resistor for the LED and a defined logic level for the button.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Example 2: Button controls an LED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This version uses an external 10 kΩ pull-down resistor and works on a classic Uno.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6537960" cy="4983480"/>
          </a:xfrm>
          <a:prstGeom prst="roundRect">
            <a:avLst/>
          </a:prstGeom>
          <a:solidFill>
            <a:srgbClr val="14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201168" tIns="164592" rIns="109728" bIns="91440" rtlCol="0" anchor="ctr"/>
          <a:lstStyle/>
          <a:p>
            <a:pPr algn="ctr"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const int buttonPin = 2;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const int ledPin = 8;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endParaRPr/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void setup() {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pinMode(buttonPin, INPUT);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pinMode(ledPin, OUTPUT);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}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endParaRPr/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void loop() {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int buttonState = digitalRead(buttonPin);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endParaRPr/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if (buttonState == HIGH) {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  digitalWrite(ledPin, HIGH);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} else {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  digitalWrite(ledPin, LOW);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  }</a:t>
            </a:r>
          </a:p>
          <a:p>
            <a:pPr>
              <a:spcAft>
                <a:spcPts val="100"/>
              </a:spcAft>
              <a:defRPr sz="1500">
                <a:solidFill>
                  <a:srgbClr val="E2E8F0"/>
                </a:solidFill>
                <a:latin typeface="Consolas"/>
              </a:defRPr>
            </a:pPr>
            <a: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79" y="1645920"/>
            <a:ext cx="3749039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498079" y="1719072"/>
            <a:ext cx="73152" cy="1179576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99248" y="1783080"/>
            <a:ext cx="34015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When pressed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99248" y="2212848"/>
            <a:ext cx="3364991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The button connects pin 2 to 5 V, so the input reads HIGH.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79" y="3200400"/>
            <a:ext cx="3749039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498079" y="3273552"/>
            <a:ext cx="73152" cy="117957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99248" y="3337560"/>
            <a:ext cx="340156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When released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99248" y="3767328"/>
            <a:ext cx="3364991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242"/>
                </a:solidFill>
                <a:latin typeface="Aptos"/>
              </a:rPr>
              <a:t>The 10 kΩ pull-down connects pin 2 to GND, so it reads 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9520" y="4892040"/>
            <a:ext cx="3611880" cy="10515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1">
                <a:solidFill>
                  <a:srgbClr val="DC2626"/>
                </a:solidFill>
                <a:latin typeface="Aptos"/>
              </a:rPr>
              <a:t>Correction: INPUT_PULLDOWN is not supported on the classic Arduino Uno. Use INPUT with an external pull-down, or use INPUT_PULLUP with reversed logic and wiring.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Why the pull-down resistor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It prevents a floating input and gives the button a predictable idle state.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54480"/>
            <a:ext cx="5029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627632"/>
            <a:ext cx="73152" cy="127101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691639"/>
            <a:ext cx="46817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Without a pull-down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121408"/>
            <a:ext cx="4645152" cy="7589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When the button is open, the input can float and may randomly read HIGH or LOW.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554480"/>
            <a:ext cx="5029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55080" y="1627632"/>
            <a:ext cx="73152" cy="1271016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56248" y="1691639"/>
            <a:ext cx="46817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With a 10 kΩ pull-down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6248" y="2121408"/>
            <a:ext cx="4645152" cy="7589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The input is held near 0 V when the button is not pressed.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5029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7240" y="3502152"/>
            <a:ext cx="73152" cy="136245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78408" y="3566160"/>
            <a:ext cx="46817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Current calculation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8" y="3995928"/>
            <a:ext cx="464515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0">
                <a:solidFill>
                  <a:srgbClr val="263242"/>
                </a:solidFill>
                <a:latin typeface="Aptos"/>
              </a:rPr>
              <a:t>I = V ÷ R = 5 V ÷ 10,000 Ω = 0.0005 A = 0.5 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55080" y="3429000"/>
            <a:ext cx="502920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55080" y="3502152"/>
            <a:ext cx="73152" cy="136245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56248" y="3566160"/>
            <a:ext cx="468172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Correct wiring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6248" y="3995928"/>
            <a:ext cx="464515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Button from 5 V to input pin; 10 kΩ resistor from the input pin to GND.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532120"/>
            <a:ext cx="1024128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5B697D"/>
                </a:solidFill>
                <a:latin typeface="Aptos"/>
              </a:rPr>
              <a:t>The 0.5 mA calculation assumes the button is pressed and the pull-down resistor is connected between the input node and GND.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Practical activity: build and test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Work in pairs, then explain how the circuit and code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10698480" cy="43891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63242"/>
                </a:solidFill>
                <a:latin typeface="Aptos"/>
              </a:defRPr>
            </a:pPr>
            <a:r>
              <a:t>Gather: Arduino Uno (or compatible), USB data cable, computer with IDE, breadboard, jumper wires, LED, 220 Ω resistor, push-button and 10 kΩ resistor.</a:t>
            </a:r>
          </a:p>
          <a:p>
            <a:pPr>
              <a:spcAft>
                <a:spcPts val="1300"/>
              </a:spcAft>
              <a:defRPr sz="1900">
                <a:solidFill>
                  <a:srgbClr val="263242"/>
                </a:solidFill>
                <a:latin typeface="Aptos"/>
              </a:defRPr>
            </a:pPr>
            <a:r>
              <a:t>Build the button circuit with the input on pin 2 and LED output on pin 8.</a:t>
            </a:r>
          </a:p>
          <a:p>
            <a:pPr>
              <a:spcAft>
                <a:spcPts val="1300"/>
              </a:spcAft>
              <a:defRPr sz="1900">
                <a:solidFill>
                  <a:srgbClr val="263242"/>
                </a:solidFill>
                <a:latin typeface="Aptos"/>
              </a:defRPr>
            </a:pPr>
            <a:r>
              <a:t>Type the sketch, verify it, select the correct board and port, then upload.</a:t>
            </a:r>
          </a:p>
          <a:p>
            <a:pPr>
              <a:spcAft>
                <a:spcPts val="1300"/>
              </a:spcAft>
              <a:defRPr sz="1900">
                <a:solidFill>
                  <a:srgbClr val="263242"/>
                </a:solidFill>
                <a:latin typeface="Aptos"/>
              </a:defRPr>
            </a:pPr>
            <a:r>
              <a:t>Test both states: button released and button pressed.</a:t>
            </a:r>
          </a:p>
          <a:p>
            <a:pPr>
              <a:spcAft>
                <a:spcPts val="1300"/>
              </a:spcAft>
              <a:defRPr sz="1900">
                <a:solidFill>
                  <a:srgbClr val="263242"/>
                </a:solidFill>
                <a:latin typeface="Aptos"/>
              </a:defRPr>
            </a:pPr>
            <a:r>
              <a:t>Record one problem you met, how you found the cause, and how you fixed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06440"/>
            <a:ext cx="10515600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16A34A"/>
                </a:solidFill>
                <a:latin typeface="Aptos"/>
              </a:rPr>
              <a:t>Expected result: LED OFF when the button is released; LED ON while the button is pressed.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292608"/>
            <a:ext cx="10972800" cy="5303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800" b="1">
                <a:solidFill>
                  <a:srgbClr val="14223D"/>
                </a:solidFill>
                <a:latin typeface="Aptos"/>
              </a:rPr>
              <a:t>Unit 2 checkpoint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932688"/>
            <a:ext cx="914400" cy="54864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1024128"/>
            <a:ext cx="108813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5B697D"/>
                </a:solidFill>
                <a:latin typeface="Aptos"/>
              </a:rPr>
              <a:t>What have you learned?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11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0">
                <a:solidFill>
                  <a:srgbClr val="5B697D"/>
                </a:solidFill>
                <a:latin typeface="Aptos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627632"/>
            <a:ext cx="73152" cy="136245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1691639"/>
            <a:ext cx="2990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121408"/>
            <a:ext cx="295351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Identify USB, power, digital pins and analog inputs.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55448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1627632"/>
            <a:ext cx="73152" cy="1362456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7" y="1691639"/>
            <a:ext cx="2990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Software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7" y="2121408"/>
            <a:ext cx="295351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Install IDE; select board and port; verify and upload.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55448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1627632"/>
            <a:ext cx="73152" cy="1362456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47888" y="1691639"/>
            <a:ext cx="2990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Code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2121408"/>
            <a:ext cx="295351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Explain setup(), loop(), HIGH, LOW and delay().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60320" y="365760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560320" y="3730752"/>
            <a:ext cx="73152" cy="1362456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761488" y="3794760"/>
            <a:ext cx="2990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Input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1488" y="4224528"/>
            <a:ext cx="295351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Explain why a button input needs a defined state.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657600"/>
            <a:ext cx="33375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217920" y="3730752"/>
            <a:ext cx="73152" cy="136245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19088" y="3794760"/>
            <a:ext cx="2990088" cy="3474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223D"/>
                </a:solidFill>
                <a:latin typeface="Aptos"/>
              </a:rPr>
              <a:t>Output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088" y="4224528"/>
            <a:ext cx="2953512" cy="8503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242"/>
                </a:solidFill>
                <a:latin typeface="Aptos"/>
              </a:rPr>
              <a:t>Use a digital output to control an LED.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715000"/>
            <a:ext cx="10241280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14223D"/>
                </a:solidFill>
                <a:latin typeface="Aptos"/>
              </a:rPr>
              <a:t>Next unit: apply the same idea to sensors such as light, temperature or motion.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50292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SHOW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68680"/>
            <a:ext cx="10972800" cy="32004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800" b="1">
                <a:solidFill>
                  <a:srgbClr val="99F6E4"/>
                </a:solidFill>
                <a:latin typeface="Aptos"/>
              </a:rPr>
              <a:t>Part A — True or False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98448"/>
            <a:ext cx="5349240" cy="621792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62456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200" b="1">
                <a:solidFill>
                  <a:srgbClr val="99F6E4"/>
                </a:solidFill>
                <a:latin typeface="Aptos"/>
              </a:rPr>
              <a:t>True / False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1645919"/>
            <a:ext cx="5129783" cy="22860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1. The setup() function runs once after power-up or reset.  (T / F)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048255"/>
            <a:ext cx="5349240" cy="621792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2112263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200" b="1">
                <a:solidFill>
                  <a:srgbClr val="99F6E4"/>
                </a:solidFill>
                <a:latin typeface="Aptos"/>
              </a:rPr>
              <a:t>True / False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395727"/>
            <a:ext cx="5129783" cy="22860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2. The loop() function repeats while the board is running.  (T / F)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798063"/>
            <a:ext cx="5349240" cy="621792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2862071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200" b="1">
                <a:solidFill>
                  <a:srgbClr val="99F6E4"/>
                </a:solidFill>
                <a:latin typeface="Aptos"/>
              </a:rPr>
              <a:t>True / False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3145535"/>
            <a:ext cx="5129783" cy="22860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3. Arduino Uno has 14 digital pins numbered 0–13.  (T / F)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1298448"/>
            <a:ext cx="5349240" cy="621792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10528" y="1362456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200" b="1">
                <a:solidFill>
                  <a:srgbClr val="99F6E4"/>
                </a:solidFill>
                <a:latin typeface="Aptos"/>
              </a:rPr>
              <a:t>True / False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8" y="1645919"/>
            <a:ext cx="5129783" cy="22860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4. The Verify button uploads a sketch directly to the board.  (T / F)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2048255"/>
            <a:ext cx="5349240" cy="621792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10528" y="2112263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200" b="1">
                <a:solidFill>
                  <a:srgbClr val="99F6E4"/>
                </a:solidFill>
                <a:latin typeface="Aptos"/>
              </a:rPr>
              <a:t>True / False 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0528" y="2395727"/>
            <a:ext cx="5129783" cy="22860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ptos"/>
              </a:rPr>
              <a:t>5. A pull-down resistor helps prevent a button input from floating.  (T / F)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703320"/>
            <a:ext cx="10972800" cy="32004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800" b="1" dirty="0">
                <a:solidFill>
                  <a:srgbClr val="99F6E4"/>
                </a:solidFill>
                <a:latin typeface="Aptos"/>
              </a:rPr>
              <a:t>Part B — Multiple Choice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041648"/>
            <a:ext cx="5349240" cy="557784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95528" y="4105656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1">
                <a:solidFill>
                  <a:srgbClr val="99F6E4"/>
                </a:solidFill>
                <a:latin typeface="Aptos"/>
              </a:rPr>
              <a:t>6. Which function repeats continuously?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4389120"/>
            <a:ext cx="5129783" cy="1645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ptos"/>
              </a:rPr>
              <a:t>A. start()    B. loop()    C. setup()    D. stop()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4700016"/>
            <a:ext cx="5349240" cy="557784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4764024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1" dirty="0">
                <a:solidFill>
                  <a:srgbClr val="99F6E4"/>
                </a:solidFill>
                <a:latin typeface="Aptos"/>
              </a:rPr>
              <a:t>7. Which IDE action compiles/checks the sketch?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5047488"/>
            <a:ext cx="5129783" cy="1645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A. Verify    B. Port    C. Board    D. Reset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5358383"/>
            <a:ext cx="5349240" cy="557784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95528" y="5422392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1">
                <a:solidFill>
                  <a:srgbClr val="99F6E4"/>
                </a:solidFill>
                <a:latin typeface="Aptos"/>
              </a:rPr>
              <a:t>8. Which pin group includes A0–A5 on Uno R3?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8" y="5705855"/>
            <a:ext cx="5129783" cy="1645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A. USB pins    B. Analog inputs    C. PWM only    D. Power pins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0" y="4041648"/>
            <a:ext cx="5349240" cy="557784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10528" y="4105656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1">
                <a:solidFill>
                  <a:srgbClr val="99F6E4"/>
                </a:solidFill>
                <a:latin typeface="Aptos"/>
              </a:rPr>
              <a:t>9. What is the period for 500 ms ON + 500 ms OFF?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0528" y="4389120"/>
            <a:ext cx="5129783" cy="1645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A. 0.5 s    B. 1 s    C. 2 s    D. 60 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0" y="4700016"/>
            <a:ext cx="5349240" cy="557784"/>
          </a:xfrm>
          <a:prstGeom prst="roundRect">
            <a:avLst/>
          </a:prstGeom>
          <a:solidFill>
            <a:srgbClr val="1F314F"/>
          </a:solidFill>
          <a:ln>
            <a:solidFill>
              <a:srgbClr val="3A4E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510528" y="4764024"/>
            <a:ext cx="5129783" cy="25603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100" b="1">
                <a:solidFill>
                  <a:srgbClr val="99F6E4"/>
                </a:solidFill>
                <a:latin typeface="Aptos"/>
              </a:rPr>
              <a:t>10. What does a 10 kΩ pull-down resistor do?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0528" y="5047488"/>
            <a:ext cx="5129783" cy="164592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Aptos"/>
              </a:rPr>
              <a:t>A. Stores code    B. Holds input LOW when released    C. Powers USB    D. Increases clock speed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6309360"/>
            <a:ext cx="10789920" cy="228600"/>
          </a:xfrm>
          <a:prstGeom prst="rect">
            <a:avLst/>
          </a:prstGeom>
          <a:noFill/>
        </p:spPr>
        <p:txBody>
          <a:bodyPr wrap="square" lIns="73152" tIns="36576" rIns="73152" bIns="36576">
            <a:spAutoFit/>
          </a:bodyPr>
          <a:lstStyle/>
          <a:p>
            <a:pPr algn="ctr"/>
            <a:r>
              <a:rPr sz="1100" b="0">
                <a:solidFill>
                  <a:srgbClr val="DBEAFE"/>
                </a:solidFill>
                <a:latin typeface="Aptos"/>
              </a:rPr>
              <a:t>Answer all questions. Be prepared to explain your choices.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1726</Words>
  <Application>Microsoft Office PowerPoint</Application>
  <PresentationFormat>Widescreen</PresentationFormat>
  <Paragraphs>201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THEOGENE NAYIGIZIKI</dc:creator>
  <cp:keywords/>
  <dc:description>generated using python-pptx</dc:description>
  <cp:lastModifiedBy>THEOGENE NAYIGIZIKI</cp:lastModifiedBy>
  <cp:revision>3</cp:revision>
  <dcterms:created xsi:type="dcterms:W3CDTF">2013-01-27T09:14:16Z</dcterms:created>
  <dcterms:modified xsi:type="dcterms:W3CDTF">2026-10-09T14:20:18Z</dcterms:modified>
  <cp:category/>
</cp:coreProperties>
</file>